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3"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7" r:id="rId17"/>
    <p:sldId id="278" r:id="rId18"/>
    <p:sldId id="279" r:id="rId19"/>
    <p:sldId id="281" r:id="rId20"/>
    <p:sldId id="282" r:id="rId21"/>
    <p:sldId id="284" r:id="rId22"/>
    <p:sldId id="286" r:id="rId23"/>
    <p:sldId id="288" r:id="rId24"/>
    <p:sldId id="289" r:id="rId25"/>
    <p:sldId id="290" r:id="rId26"/>
    <p:sldId id="291" r:id="rId27"/>
    <p:sldId id="29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5/18/2015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5/18/2015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fuaSi-H0oG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Vietnam War</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8256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dirty="0" smtClean="0"/>
              <a:t>By 1965, more than 180,000 combat troops were fighting in Vietnam</a:t>
            </a:r>
          </a:p>
          <a:p>
            <a:r>
              <a:rPr lang="en-US" dirty="0" smtClean="0"/>
              <a:t>Number doubles in 1966</a:t>
            </a:r>
          </a:p>
          <a:p>
            <a:r>
              <a:rPr lang="en-US" dirty="0" smtClean="0"/>
              <a:t>The Vietcong frustrated American troops by blending in the with the general population in the cities and countryside then quickly vanishing</a:t>
            </a:r>
          </a:p>
          <a:p>
            <a:r>
              <a:rPr lang="en-US" dirty="0" smtClean="0"/>
              <a:t>Napalm and agent orange were used to root them out</a:t>
            </a:r>
            <a:endParaRPr lang="en-US" dirty="0"/>
          </a:p>
        </p:txBody>
      </p:sp>
    </p:spTree>
    <p:extLst>
      <p:ext uri="{BB962C8B-B14F-4D97-AF65-F5344CB8AC3E}">
        <p14:creationId xmlns:p14="http://schemas.microsoft.com/office/powerpoint/2010/main" val="2346544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napalm</a:t>
            </a:r>
            <a:endParaRPr lang="en-US" dirty="0"/>
          </a:p>
        </p:txBody>
      </p:sp>
      <p:sp>
        <p:nvSpPr>
          <p:cNvPr id="3" name="Content Placeholder 2"/>
          <p:cNvSpPr>
            <a:spLocks noGrp="1"/>
          </p:cNvSpPr>
          <p:nvPr>
            <p:ph sz="quarter" idx="13"/>
          </p:nvPr>
        </p:nvSpPr>
        <p:spPr/>
        <p:txBody>
          <a:bodyPr/>
          <a:lstStyle/>
          <a:p>
            <a:endParaRPr lang="en-US"/>
          </a:p>
        </p:txBody>
      </p:sp>
      <p:pic>
        <p:nvPicPr>
          <p:cNvPr id="4" name="Picture 3"/>
          <p:cNvPicPr>
            <a:picLocks noChangeAspect="1"/>
          </p:cNvPicPr>
          <p:nvPr/>
        </p:nvPicPr>
        <p:blipFill>
          <a:blip r:embed="rId2"/>
          <a:stretch>
            <a:fillRect/>
          </a:stretch>
        </p:blipFill>
        <p:spPr>
          <a:xfrm>
            <a:off x="1523603" y="2214694"/>
            <a:ext cx="9144793" cy="4643306"/>
          </a:xfrm>
          <a:prstGeom prst="rect">
            <a:avLst/>
          </a:prstGeom>
        </p:spPr>
      </p:pic>
    </p:spTree>
    <p:extLst>
      <p:ext uri="{BB962C8B-B14F-4D97-AF65-F5344CB8AC3E}">
        <p14:creationId xmlns:p14="http://schemas.microsoft.com/office/powerpoint/2010/main" val="157031165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Agent orange</a:t>
            </a:r>
            <a:endParaRPr lang="en-US" dirty="0"/>
          </a:p>
        </p:txBody>
      </p:sp>
      <p:sp>
        <p:nvSpPr>
          <p:cNvPr id="3" name="Content Placeholder 2"/>
          <p:cNvSpPr>
            <a:spLocks noGrp="1"/>
          </p:cNvSpPr>
          <p:nvPr>
            <p:ph sz="quarter" idx="13"/>
          </p:nvPr>
        </p:nvSpPr>
        <p:spPr/>
        <p:txBody>
          <a:bodyPr/>
          <a:lstStyle/>
          <a:p>
            <a:endParaRPr lang="en-US"/>
          </a:p>
        </p:txBody>
      </p:sp>
      <p:pic>
        <p:nvPicPr>
          <p:cNvPr id="4" name="Picture 3"/>
          <p:cNvPicPr>
            <a:picLocks noChangeAspect="1"/>
          </p:cNvPicPr>
          <p:nvPr/>
        </p:nvPicPr>
        <p:blipFill>
          <a:blip r:embed="rId2"/>
          <a:stretch>
            <a:fillRect/>
          </a:stretch>
        </p:blipFill>
        <p:spPr>
          <a:xfrm>
            <a:off x="2196418" y="1753398"/>
            <a:ext cx="3999323" cy="5017443"/>
          </a:xfrm>
          <a:prstGeom prst="rect">
            <a:avLst/>
          </a:prstGeom>
        </p:spPr>
      </p:pic>
      <p:pic>
        <p:nvPicPr>
          <p:cNvPr id="5" name="Picture 4"/>
          <p:cNvPicPr>
            <a:picLocks noChangeAspect="1"/>
          </p:cNvPicPr>
          <p:nvPr/>
        </p:nvPicPr>
        <p:blipFill>
          <a:blip r:embed="rId3"/>
          <a:stretch>
            <a:fillRect/>
          </a:stretch>
        </p:blipFill>
        <p:spPr>
          <a:xfrm>
            <a:off x="6370148" y="1747301"/>
            <a:ext cx="3962743" cy="5029636"/>
          </a:xfrm>
          <a:prstGeom prst="rect">
            <a:avLst/>
          </a:prstGeom>
        </p:spPr>
      </p:pic>
    </p:spTree>
    <p:extLst>
      <p:ext uri="{BB962C8B-B14F-4D97-AF65-F5344CB8AC3E}">
        <p14:creationId xmlns:p14="http://schemas.microsoft.com/office/powerpoint/2010/main" val="54219471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dirty="0" smtClean="0"/>
              <a:t>Estimated 20 million gallons of agent orange were deployed in south Vietnam</a:t>
            </a:r>
          </a:p>
          <a:p>
            <a:pPr lvl="1"/>
            <a:r>
              <a:rPr lang="en-US" dirty="0" smtClean="0"/>
              <a:t>Birth defect</a:t>
            </a:r>
          </a:p>
          <a:p>
            <a:pPr lvl="1"/>
            <a:r>
              <a:rPr lang="en-US" dirty="0" smtClean="0"/>
              <a:t>Spin bifida</a:t>
            </a:r>
          </a:p>
          <a:p>
            <a:pPr lvl="1"/>
            <a:r>
              <a:rPr lang="en-US" dirty="0" smtClean="0"/>
              <a:t>Cancers</a:t>
            </a:r>
          </a:p>
          <a:p>
            <a:pPr lvl="1"/>
            <a:r>
              <a:rPr lang="en-US" smtClean="0"/>
              <a:t>Skin disorders</a:t>
            </a:r>
            <a:endParaRPr lang="en-US" dirty="0" smtClean="0"/>
          </a:p>
          <a:p>
            <a:r>
              <a:rPr lang="en-US" dirty="0" smtClean="0"/>
              <a:t>The north Vietnamese army (NVA) supplied the Vietcong with arms, supplies, and advisers using the ho chi minh trail</a:t>
            </a:r>
          </a:p>
          <a:p>
            <a:pPr lvl="1"/>
            <a:r>
              <a:rPr lang="en-US" dirty="0" smtClean="0"/>
              <a:t>Network of jungle paths that wound through Cambodia and </a:t>
            </a:r>
            <a:r>
              <a:rPr lang="en-US" dirty="0" err="1" smtClean="0"/>
              <a:t>laos</a:t>
            </a:r>
            <a:endParaRPr lang="en-US" dirty="0" smtClean="0"/>
          </a:p>
        </p:txBody>
      </p:sp>
    </p:spTree>
    <p:extLst>
      <p:ext uri="{BB962C8B-B14F-4D97-AF65-F5344CB8AC3E}">
        <p14:creationId xmlns:p14="http://schemas.microsoft.com/office/powerpoint/2010/main" val="23578005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dirty="0" smtClean="0"/>
              <a:t>Johnson was forced to place limits on the war, making it nearly impossible to win.  This was out of fear of full scale invasion of the north would provoke china into the war</a:t>
            </a:r>
          </a:p>
          <a:p>
            <a:r>
              <a:rPr lang="en-US" dirty="0" smtClean="0"/>
              <a:t>By the end of 1966, more than 6,700 American soldiers had been killed</a:t>
            </a:r>
            <a:endParaRPr lang="en-US" dirty="0"/>
          </a:p>
        </p:txBody>
      </p:sp>
    </p:spTree>
    <p:extLst>
      <p:ext uri="{BB962C8B-B14F-4D97-AF65-F5344CB8AC3E}">
        <p14:creationId xmlns:p14="http://schemas.microsoft.com/office/powerpoint/2010/main" val="1194213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3"/>
          <p:cNvPicPr>
            <a:picLocks noChangeAspect="1"/>
          </p:cNvPicPr>
          <p:nvPr/>
        </p:nvPicPr>
        <p:blipFill>
          <a:blip r:embed="rId2"/>
          <a:stretch>
            <a:fillRect/>
          </a:stretch>
        </p:blipFill>
        <p:spPr>
          <a:xfrm>
            <a:off x="913774" y="701040"/>
            <a:ext cx="9754225" cy="6156960"/>
          </a:xfrm>
          <a:prstGeom prst="rect">
            <a:avLst/>
          </a:prstGeom>
        </p:spPr>
      </p:pic>
    </p:spTree>
    <p:extLst>
      <p:ext uri="{BB962C8B-B14F-4D97-AF65-F5344CB8AC3E}">
        <p14:creationId xmlns:p14="http://schemas.microsoft.com/office/powerpoint/2010/main" val="36864779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876426" y="1463675"/>
            <a:ext cx="7680325" cy="4724400"/>
          </a:xfrm>
        </p:spPr>
        <p:txBody>
          <a:bodyPr/>
          <a:lstStyle/>
          <a:p>
            <a:pPr marL="0" indent="0">
              <a:buNone/>
              <a:defRPr/>
            </a:pPr>
            <a:r>
              <a:rPr lang="en-US" dirty="0" smtClean="0"/>
              <a:t>American Commander in South Vietnam</a:t>
            </a:r>
            <a:endParaRPr lang="en-US" dirty="0"/>
          </a:p>
        </p:txBody>
      </p:sp>
      <p:sp>
        <p:nvSpPr>
          <p:cNvPr id="36867" name="Title 2"/>
          <p:cNvSpPr>
            <a:spLocks noGrp="1"/>
          </p:cNvSpPr>
          <p:nvPr>
            <p:ph type="title"/>
          </p:nvPr>
        </p:nvSpPr>
        <p:spPr/>
        <p:txBody>
          <a:bodyPr/>
          <a:lstStyle/>
          <a:p>
            <a:pPr eaLnBrk="1" hangingPunct="1"/>
            <a:r>
              <a:rPr lang="en-US" altLang="en-US" smtClean="0">
                <a:cs typeface="Tunga" panose="020B0502040204020203" pitchFamily="34" charset="0"/>
              </a:rPr>
              <a:t>General William Westmoreland</a:t>
            </a:r>
          </a:p>
        </p:txBody>
      </p:sp>
      <p:pic>
        <p:nvPicPr>
          <p:cNvPr id="36868" name="Picture 1028"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820988"/>
            <a:ext cx="36576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1030"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2924176"/>
            <a:ext cx="27305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901497"/>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dirty="0" smtClean="0"/>
              <a:t>Vietnam was the first “television” war</a:t>
            </a:r>
          </a:p>
          <a:p>
            <a:r>
              <a:rPr lang="en-US" dirty="0" smtClean="0"/>
              <a:t>Credibility gap:  It was hard for the American public to believe what the </a:t>
            </a:r>
            <a:r>
              <a:rPr lang="en-US" dirty="0" err="1" smtClean="0"/>
              <a:t>johnson</a:t>
            </a:r>
            <a:r>
              <a:rPr lang="en-US" dirty="0" smtClean="0"/>
              <a:t> administration was reporting</a:t>
            </a:r>
            <a:endParaRPr lang="en-US" dirty="0"/>
          </a:p>
        </p:txBody>
      </p:sp>
    </p:spTree>
    <p:extLst>
      <p:ext uri="{BB962C8B-B14F-4D97-AF65-F5344CB8AC3E}">
        <p14:creationId xmlns:p14="http://schemas.microsoft.com/office/powerpoint/2010/main" val="14747414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Antiwar movement</a:t>
            </a:r>
            <a:endParaRPr lang="en-US" dirty="0"/>
          </a:p>
        </p:txBody>
      </p:sp>
      <p:sp>
        <p:nvSpPr>
          <p:cNvPr id="3" name="Content Placeholder 2"/>
          <p:cNvSpPr>
            <a:spLocks noGrp="1"/>
          </p:cNvSpPr>
          <p:nvPr>
            <p:ph sz="quarter" idx="13"/>
          </p:nvPr>
        </p:nvSpPr>
        <p:spPr/>
        <p:txBody>
          <a:bodyPr/>
          <a:lstStyle/>
          <a:p>
            <a:pPr marL="0" indent="0">
              <a:buNone/>
            </a:pPr>
            <a:r>
              <a:rPr lang="en-US" dirty="0" smtClean="0"/>
              <a:t>many opposed the military draft</a:t>
            </a:r>
          </a:p>
          <a:p>
            <a:pPr>
              <a:buFont typeface="Wingdings" panose="05000000000000000000" pitchFamily="2" charset="2"/>
              <a:buChar char="Ø"/>
            </a:pPr>
            <a:r>
              <a:rPr lang="en-US" dirty="0" smtClean="0"/>
              <a:t>early on:  college deferment which caused much of the combat to fought by lower income population</a:t>
            </a:r>
          </a:p>
          <a:p>
            <a:pPr>
              <a:buFont typeface="Wingdings" panose="05000000000000000000" pitchFamily="2" charset="2"/>
              <a:buChar char="Ø"/>
            </a:pPr>
            <a:r>
              <a:rPr lang="en-US" dirty="0" smtClean="0"/>
              <a:t>Disproportion of African American troops in the early years of the war</a:t>
            </a:r>
          </a:p>
          <a:p>
            <a:pPr>
              <a:buFont typeface="Wingdings" panose="05000000000000000000" pitchFamily="2" charset="2"/>
              <a:buChar char="Ø"/>
            </a:pPr>
            <a:endParaRPr lang="en-US" dirty="0" smtClean="0"/>
          </a:p>
        </p:txBody>
      </p:sp>
    </p:spTree>
    <p:extLst>
      <p:ext uri="{BB962C8B-B14F-4D97-AF65-F5344CB8AC3E}">
        <p14:creationId xmlns:p14="http://schemas.microsoft.com/office/powerpoint/2010/main" val="32575562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876426" y="1463675"/>
            <a:ext cx="7680325" cy="4724400"/>
          </a:xfrm>
        </p:spPr>
        <p:txBody>
          <a:bodyPr/>
          <a:lstStyle/>
          <a:p>
            <a:pPr marL="0" indent="0">
              <a:buNone/>
              <a:defRPr/>
            </a:pPr>
            <a:r>
              <a:rPr lang="en-US" dirty="0" smtClean="0"/>
              <a:t>Organized a march on Washington in 1965</a:t>
            </a:r>
          </a:p>
          <a:p>
            <a:pPr marL="0" indent="0">
              <a:buNone/>
              <a:defRPr/>
            </a:pPr>
            <a:endParaRPr lang="en-US" dirty="0"/>
          </a:p>
          <a:p>
            <a:pPr marL="0" indent="0">
              <a:buNone/>
              <a:defRPr/>
            </a:pPr>
            <a:r>
              <a:rPr lang="en-US" dirty="0" smtClean="0"/>
              <a:t>Many draftees argued that if they were old enough to fight, they were old enough to vote</a:t>
            </a:r>
          </a:p>
          <a:p>
            <a:pPr marL="0" indent="0">
              <a:buNone/>
              <a:defRPr/>
            </a:pPr>
            <a:r>
              <a:rPr lang="en-US" dirty="0" smtClean="0"/>
              <a:t>26</a:t>
            </a:r>
            <a:r>
              <a:rPr lang="en-US" baseline="30000" dirty="0" smtClean="0"/>
              <a:t>th</a:t>
            </a:r>
            <a:r>
              <a:rPr lang="en-US" dirty="0" smtClean="0"/>
              <a:t> Amendment:  Gives all citizens age 18 and older the right to vote in all state and federal elections (1971 ratified)</a:t>
            </a:r>
            <a:endParaRPr lang="en-US" dirty="0"/>
          </a:p>
        </p:txBody>
      </p:sp>
      <p:sp>
        <p:nvSpPr>
          <p:cNvPr id="39939" name="Title 2"/>
          <p:cNvSpPr>
            <a:spLocks noGrp="1"/>
          </p:cNvSpPr>
          <p:nvPr>
            <p:ph type="title"/>
          </p:nvPr>
        </p:nvSpPr>
        <p:spPr/>
        <p:txBody>
          <a:bodyPr/>
          <a:lstStyle/>
          <a:p>
            <a:pPr eaLnBrk="1" hangingPunct="1"/>
            <a:r>
              <a:rPr lang="en-US" altLang="en-US" smtClean="0">
                <a:cs typeface="Tunga" panose="020B0502040204020203" pitchFamily="34" charset="0"/>
              </a:rPr>
              <a:t>Students for a Democratic Society (SDS)</a:t>
            </a:r>
          </a:p>
        </p:txBody>
      </p:sp>
    </p:spTree>
    <p:extLst>
      <p:ext uri="{BB962C8B-B14F-4D97-AF65-F5344CB8AC3E}">
        <p14:creationId xmlns:p14="http://schemas.microsoft.com/office/powerpoint/2010/main" val="3958009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sz="quarter" idx="13"/>
          </p:nvPr>
        </p:nvSpPr>
        <p:spPr/>
        <p:txBody>
          <a:bodyPr/>
          <a:lstStyle/>
          <a:p>
            <a:r>
              <a:rPr lang="en-US" dirty="0" smtClean="0"/>
              <a:t>Ho chi minh vs. japan</a:t>
            </a:r>
          </a:p>
          <a:p>
            <a:r>
              <a:rPr lang="en-US" dirty="0" smtClean="0"/>
              <a:t>Ho chi minh and Vietminh vs. </a:t>
            </a:r>
            <a:r>
              <a:rPr lang="en-US" dirty="0" err="1" smtClean="0"/>
              <a:t>france</a:t>
            </a:r>
            <a:r>
              <a:rPr lang="en-US" dirty="0" smtClean="0"/>
              <a:t>….</a:t>
            </a:r>
            <a:r>
              <a:rPr lang="en-US" dirty="0" err="1" smtClean="0"/>
              <a:t>dien</a:t>
            </a:r>
            <a:r>
              <a:rPr lang="en-US" dirty="0" smtClean="0"/>
              <a:t> </a:t>
            </a:r>
            <a:r>
              <a:rPr lang="en-US" dirty="0" err="1" smtClean="0"/>
              <a:t>bien</a:t>
            </a:r>
            <a:r>
              <a:rPr lang="en-US" dirty="0" smtClean="0"/>
              <a:t> </a:t>
            </a:r>
            <a:r>
              <a:rPr lang="en-US" dirty="0" err="1" smtClean="0"/>
              <a:t>phu</a:t>
            </a:r>
            <a:endParaRPr lang="en-US" dirty="0" smtClean="0"/>
          </a:p>
          <a:p>
            <a:r>
              <a:rPr lang="en-US" dirty="0" smtClean="0"/>
              <a:t>Geneva Accords:  17</a:t>
            </a:r>
            <a:r>
              <a:rPr lang="en-US" baseline="30000" dirty="0" smtClean="0"/>
              <a:t>th</a:t>
            </a:r>
            <a:r>
              <a:rPr lang="en-US" dirty="0" smtClean="0"/>
              <a:t> parallel, elections, diem in charge of south</a:t>
            </a:r>
          </a:p>
          <a:p>
            <a:r>
              <a:rPr lang="en-US" dirty="0" smtClean="0"/>
              <a:t>Diem:  Catholic and anti-communist</a:t>
            </a:r>
          </a:p>
          <a:p>
            <a:r>
              <a:rPr lang="en-US" dirty="0" smtClean="0"/>
              <a:t>Domino theory</a:t>
            </a:r>
          </a:p>
          <a:p>
            <a:endParaRPr lang="en-US" dirty="0" smtClean="0"/>
          </a:p>
          <a:p>
            <a:endParaRPr lang="en-US" dirty="0" smtClean="0"/>
          </a:p>
        </p:txBody>
      </p:sp>
    </p:spTree>
    <p:extLst>
      <p:ext uri="{BB962C8B-B14F-4D97-AF65-F5344CB8AC3E}">
        <p14:creationId xmlns:p14="http://schemas.microsoft.com/office/powerpoint/2010/main" val="22000418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r>
              <a:rPr lang="en-US" dirty="0" smtClean="0"/>
              <a:t>Doves:  those opposed to war</a:t>
            </a:r>
          </a:p>
          <a:p>
            <a:r>
              <a:rPr lang="en-US" dirty="0" smtClean="0"/>
              <a:t>Hawks:  Those who supported the war</a:t>
            </a:r>
          </a:p>
          <a:p>
            <a:r>
              <a:rPr lang="en-US" dirty="0" smtClean="0"/>
              <a:t>General loan shooting enemy suspect</a:t>
            </a:r>
            <a:endParaRPr lang="en-US" dirty="0"/>
          </a:p>
        </p:txBody>
      </p:sp>
      <p:pic>
        <p:nvPicPr>
          <p:cNvPr id="4" name="Picture 3"/>
          <p:cNvPicPr>
            <a:picLocks noChangeAspect="1"/>
          </p:cNvPicPr>
          <p:nvPr/>
        </p:nvPicPr>
        <p:blipFill>
          <a:blip r:embed="rId2"/>
          <a:stretch>
            <a:fillRect/>
          </a:stretch>
        </p:blipFill>
        <p:spPr>
          <a:xfrm>
            <a:off x="5943600" y="3773122"/>
            <a:ext cx="3884346" cy="2749723"/>
          </a:xfrm>
          <a:prstGeom prst="rect">
            <a:avLst/>
          </a:prstGeom>
        </p:spPr>
      </p:pic>
    </p:spTree>
    <p:extLst>
      <p:ext uri="{BB962C8B-B14F-4D97-AF65-F5344CB8AC3E}">
        <p14:creationId xmlns:p14="http://schemas.microsoft.com/office/powerpoint/2010/main" val="39746716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876426" y="1463675"/>
            <a:ext cx="7680325" cy="4724400"/>
          </a:xfrm>
        </p:spPr>
        <p:txBody>
          <a:bodyPr>
            <a:normAutofit fontScale="92500" lnSpcReduction="10000"/>
          </a:bodyPr>
          <a:lstStyle/>
          <a:p>
            <a:pPr marL="0" indent="0">
              <a:buNone/>
              <a:defRPr/>
            </a:pPr>
            <a:r>
              <a:rPr lang="en-US" dirty="0" smtClean="0"/>
              <a:t>January 30</a:t>
            </a:r>
            <a:r>
              <a:rPr lang="en-US" baseline="30000" dirty="0" smtClean="0"/>
              <a:t>th</a:t>
            </a:r>
            <a:r>
              <a:rPr lang="en-US" dirty="0" smtClean="0"/>
              <a:t>, 1968</a:t>
            </a:r>
          </a:p>
          <a:p>
            <a:pPr marL="0" indent="0">
              <a:buNone/>
              <a:defRPr/>
            </a:pPr>
            <a:r>
              <a:rPr lang="en-US" dirty="0" smtClean="0"/>
              <a:t>The Vietnamese New Year</a:t>
            </a:r>
          </a:p>
          <a:p>
            <a:pPr marL="0" indent="0">
              <a:buNone/>
              <a:defRPr/>
            </a:pPr>
            <a:r>
              <a:rPr lang="en-US" dirty="0" smtClean="0"/>
              <a:t>North Vietnamese launched a surprise attack</a:t>
            </a:r>
          </a:p>
          <a:p>
            <a:pPr marL="0" indent="0">
              <a:buNone/>
              <a:defRPr/>
            </a:pPr>
            <a:r>
              <a:rPr lang="en-US" dirty="0" smtClean="0"/>
              <a:t>After a month of fighting, the American and South Vietnamese Troops repelled the enemy troops</a:t>
            </a:r>
          </a:p>
          <a:p>
            <a:pPr marL="0" indent="0">
              <a:buNone/>
              <a:defRPr/>
            </a:pPr>
            <a:r>
              <a:rPr lang="en-US" dirty="0" smtClean="0"/>
              <a:t>Westmoreland requested an additional 206,000 troops on top of the 500,000 already in Vietnam</a:t>
            </a:r>
          </a:p>
          <a:p>
            <a:pPr marL="0" indent="0">
              <a:buNone/>
              <a:defRPr/>
            </a:pPr>
            <a:r>
              <a:rPr lang="en-US" dirty="0" smtClean="0"/>
              <a:t>Although </a:t>
            </a:r>
            <a:r>
              <a:rPr lang="en-US" dirty="0" err="1" smtClean="0"/>
              <a:t>Tet</a:t>
            </a:r>
            <a:r>
              <a:rPr lang="en-US" dirty="0" smtClean="0"/>
              <a:t> was a defeat militarily for the North, it won politically.  American at home saw that the U.S. could not win this war</a:t>
            </a:r>
          </a:p>
          <a:p>
            <a:pPr marL="0" indent="0">
              <a:buNone/>
              <a:defRPr/>
            </a:pPr>
            <a:r>
              <a:rPr lang="en-US" dirty="0" smtClean="0"/>
              <a:t>Johnson decided not to run for president in the election of 1968</a:t>
            </a:r>
            <a:endParaRPr lang="en-US" dirty="0"/>
          </a:p>
        </p:txBody>
      </p:sp>
      <p:sp>
        <p:nvSpPr>
          <p:cNvPr id="41987" name="Title 2"/>
          <p:cNvSpPr>
            <a:spLocks noGrp="1"/>
          </p:cNvSpPr>
          <p:nvPr>
            <p:ph type="title"/>
          </p:nvPr>
        </p:nvSpPr>
        <p:spPr/>
        <p:txBody>
          <a:bodyPr/>
          <a:lstStyle/>
          <a:p>
            <a:pPr eaLnBrk="1" hangingPunct="1"/>
            <a:r>
              <a:rPr lang="en-US" altLang="en-US" smtClean="0">
                <a:cs typeface="Tunga" panose="020B0502040204020203" pitchFamily="34" charset="0"/>
              </a:rPr>
              <a:t>The Tet Offensive</a:t>
            </a:r>
          </a:p>
        </p:txBody>
      </p:sp>
    </p:spTree>
    <p:extLst>
      <p:ext uri="{BB962C8B-B14F-4D97-AF65-F5344CB8AC3E}">
        <p14:creationId xmlns:p14="http://schemas.microsoft.com/office/powerpoint/2010/main" val="311449485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876426" y="1463675"/>
            <a:ext cx="7680325" cy="4724400"/>
          </a:xfrm>
        </p:spPr>
        <p:txBody>
          <a:bodyPr wrap="square" numCol="1" anchor="t" anchorCtr="0" compatLnSpc="1">
            <a:prstTxWarp prst="textNoShape">
              <a:avLst/>
            </a:prstTxWarp>
            <a:normAutofit fontScale="92500" lnSpcReduction="20000"/>
          </a:bodyPr>
          <a:lstStyle/>
          <a:p>
            <a:pPr>
              <a:buFont typeface="Wingdings" panose="05000000000000000000" pitchFamily="2" charset="2"/>
              <a:buChar char="q"/>
              <a:defRPr/>
            </a:pPr>
            <a:r>
              <a:rPr lang="en-US" dirty="0" smtClean="0"/>
              <a:t>Nixon is elected president in 1968</a:t>
            </a:r>
          </a:p>
          <a:p>
            <a:pPr>
              <a:buFont typeface="Wingdings" panose="05000000000000000000" pitchFamily="2" charset="2"/>
              <a:buChar char="q"/>
              <a:defRPr/>
            </a:pPr>
            <a:r>
              <a:rPr lang="en-US" dirty="0" smtClean="0"/>
              <a:t>Employs a strategy known as </a:t>
            </a:r>
            <a:r>
              <a:rPr lang="en-US" dirty="0" err="1" smtClean="0"/>
              <a:t>Vietnamization</a:t>
            </a:r>
            <a:r>
              <a:rPr lang="en-US" dirty="0" smtClean="0"/>
              <a:t>:  Gradual withdrawal of U.S. troops while South Vietnam  assume more of the fighting</a:t>
            </a:r>
          </a:p>
          <a:p>
            <a:pPr>
              <a:buFont typeface="Wingdings" panose="05000000000000000000" pitchFamily="2" charset="2"/>
              <a:buChar char="q"/>
              <a:defRPr/>
            </a:pPr>
            <a:r>
              <a:rPr lang="en-US" dirty="0" smtClean="0"/>
              <a:t>My Lai Massacre:</a:t>
            </a:r>
          </a:p>
          <a:p>
            <a:pPr lvl="1">
              <a:buFont typeface="Wingdings" panose="05000000000000000000" pitchFamily="2" charset="2"/>
              <a:buChar char="v"/>
              <a:defRPr/>
            </a:pPr>
            <a:r>
              <a:rPr lang="en-US" dirty="0" smtClean="0"/>
              <a:t>Spring of 1968:  Lt. William </a:t>
            </a:r>
            <a:r>
              <a:rPr lang="en-US" dirty="0" err="1" smtClean="0"/>
              <a:t>Calley</a:t>
            </a:r>
            <a:r>
              <a:rPr lang="en-US" dirty="0" smtClean="0"/>
              <a:t> had massacred possibly more than 200 unarmed South Vietnamese civilians in the hamlet of My </a:t>
            </a:r>
            <a:r>
              <a:rPr lang="en-US" dirty="0" smtClean="0"/>
              <a:t>Lai</a:t>
            </a:r>
          </a:p>
          <a:p>
            <a:pPr lvl="1">
              <a:buFont typeface="Wingdings" panose="05000000000000000000" pitchFamily="2" charset="2"/>
              <a:buChar char="v"/>
              <a:defRPr/>
            </a:pPr>
            <a:r>
              <a:rPr lang="en-US" dirty="0" smtClean="0"/>
              <a:t>Victims </a:t>
            </a:r>
            <a:r>
              <a:rPr lang="en-US" dirty="0" smtClean="0"/>
              <a:t>were old men, women, and </a:t>
            </a:r>
            <a:r>
              <a:rPr lang="en-US" dirty="0" smtClean="0"/>
              <a:t>children</a:t>
            </a:r>
          </a:p>
          <a:p>
            <a:pPr lvl="1">
              <a:buFont typeface="Wingdings" panose="05000000000000000000" pitchFamily="2" charset="2"/>
              <a:buChar char="v"/>
              <a:defRPr/>
            </a:pPr>
            <a:r>
              <a:rPr lang="en-US" dirty="0" err="1" smtClean="0"/>
              <a:t>Calley</a:t>
            </a:r>
            <a:r>
              <a:rPr lang="en-US" dirty="0" smtClean="0"/>
              <a:t> </a:t>
            </a:r>
            <a:r>
              <a:rPr lang="en-US" dirty="0" smtClean="0"/>
              <a:t>went to prison for his role in the </a:t>
            </a:r>
            <a:r>
              <a:rPr lang="en-US" dirty="0" smtClean="0"/>
              <a:t>killings, but sentence was eventually pardoned by Nixon</a:t>
            </a:r>
            <a:endParaRPr lang="en-US" dirty="0" smtClean="0"/>
          </a:p>
          <a:p>
            <a:pPr marL="0" indent="0">
              <a:buNone/>
              <a:defRPr/>
            </a:pPr>
            <a:endParaRPr lang="en-US" dirty="0" smtClean="0"/>
          </a:p>
          <a:p>
            <a:pPr marL="0" indent="0">
              <a:buNone/>
              <a:defRPr/>
            </a:pPr>
            <a:r>
              <a:rPr lang="en-US" dirty="0" smtClean="0"/>
              <a:t>April of 1970:  Nixon announced that American troops had invaded Cambodia</a:t>
            </a:r>
          </a:p>
        </p:txBody>
      </p:sp>
      <p:sp>
        <p:nvSpPr>
          <p:cNvPr id="43011" name="Title 2"/>
          <p:cNvSpPr>
            <a:spLocks noGrp="1"/>
          </p:cNvSpPr>
          <p:nvPr>
            <p:ph type="title"/>
          </p:nvPr>
        </p:nvSpPr>
        <p:spPr>
          <a:xfrm>
            <a:off x="913775" y="1"/>
            <a:ext cx="10364451" cy="2214694"/>
          </a:xfrm>
        </p:spPr>
        <p:txBody>
          <a:bodyPr/>
          <a:lstStyle/>
          <a:p>
            <a:r>
              <a:rPr lang="en-US" altLang="en-US" dirty="0" smtClean="0">
                <a:cs typeface="Tunga" panose="020B0502040204020203" pitchFamily="34" charset="0"/>
              </a:rPr>
              <a:t>The War Winds Down		</a:t>
            </a:r>
          </a:p>
        </p:txBody>
      </p:sp>
    </p:spTree>
    <p:extLst>
      <p:ext uri="{BB962C8B-B14F-4D97-AF65-F5344CB8AC3E}">
        <p14:creationId xmlns:p14="http://schemas.microsoft.com/office/powerpoint/2010/main" val="259406224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876426" y="1463675"/>
            <a:ext cx="7680325" cy="4724400"/>
          </a:xfrm>
        </p:spPr>
        <p:txBody>
          <a:bodyPr wrap="square" numCol="1" anchor="t" anchorCtr="0" compatLnSpc="1">
            <a:prstTxWarp prst="textNoShape">
              <a:avLst/>
            </a:prstTxWarp>
          </a:bodyPr>
          <a:lstStyle/>
          <a:p>
            <a:pPr marL="0" indent="0">
              <a:buNone/>
              <a:defRPr/>
            </a:pPr>
            <a:r>
              <a:rPr lang="en-US" smtClean="0"/>
              <a:t>May 4, 1970</a:t>
            </a:r>
          </a:p>
          <a:p>
            <a:pPr marL="0" indent="0">
              <a:buNone/>
              <a:defRPr/>
            </a:pPr>
            <a:r>
              <a:rPr lang="en-US" smtClean="0"/>
              <a:t>Ohio National Guard fired on demonstrators without an order to do so</a:t>
            </a:r>
          </a:p>
          <a:p>
            <a:pPr marL="0" indent="0">
              <a:buNone/>
              <a:defRPr/>
            </a:pPr>
            <a:r>
              <a:rPr lang="en-US" smtClean="0"/>
              <a:t>Four students were killed and nine other wounded</a:t>
            </a:r>
          </a:p>
        </p:txBody>
      </p:sp>
      <p:sp>
        <p:nvSpPr>
          <p:cNvPr id="44035" name="Title 2"/>
          <p:cNvSpPr>
            <a:spLocks noGrp="1"/>
          </p:cNvSpPr>
          <p:nvPr>
            <p:ph type="title"/>
          </p:nvPr>
        </p:nvSpPr>
        <p:spPr/>
        <p:txBody>
          <a:bodyPr/>
          <a:lstStyle/>
          <a:p>
            <a:r>
              <a:rPr lang="en-US" altLang="en-US" smtClean="0">
                <a:cs typeface="Tunga" panose="020B0502040204020203" pitchFamily="34" charset="0"/>
              </a:rPr>
              <a:t>Kent State	</a:t>
            </a:r>
          </a:p>
        </p:txBody>
      </p:sp>
      <p:pic>
        <p:nvPicPr>
          <p:cNvPr id="44036" name="Picture 2" descr="http://media.npr.org/assets/news/2010/05/03/kentstate-07716f656eca21c8b97bf21c496d965d0945965f-s6-c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350" y="3332480"/>
            <a:ext cx="9029700" cy="343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3175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Pentagon papers</a:t>
            </a:r>
            <a:endParaRPr lang="en-US" dirty="0"/>
          </a:p>
        </p:txBody>
      </p:sp>
      <p:sp>
        <p:nvSpPr>
          <p:cNvPr id="3" name="Content Placeholder 2"/>
          <p:cNvSpPr>
            <a:spLocks noGrp="1"/>
          </p:cNvSpPr>
          <p:nvPr>
            <p:ph sz="quarter" idx="13"/>
          </p:nvPr>
        </p:nvSpPr>
        <p:spPr/>
        <p:txBody>
          <a:bodyPr/>
          <a:lstStyle/>
          <a:p>
            <a:r>
              <a:rPr lang="en-US" dirty="0" smtClean="0"/>
              <a:t>Defense department information leaked:  revealed that the government was not being completely honest with the American people</a:t>
            </a:r>
            <a:endParaRPr lang="en-US" dirty="0"/>
          </a:p>
        </p:txBody>
      </p:sp>
    </p:spTree>
    <p:extLst>
      <p:ext uri="{BB962C8B-B14F-4D97-AF65-F5344CB8AC3E}">
        <p14:creationId xmlns:p14="http://schemas.microsoft.com/office/powerpoint/2010/main" val="1068641432"/>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us pulls out of </a:t>
            </a:r>
            <a:r>
              <a:rPr lang="en-US" dirty="0" err="1" smtClean="0"/>
              <a:t>vietnam</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By 1971, 2/3rds of </a:t>
            </a:r>
            <a:r>
              <a:rPr lang="en-US" dirty="0" err="1" smtClean="0"/>
              <a:t>americans</a:t>
            </a:r>
            <a:r>
              <a:rPr lang="en-US" dirty="0" smtClean="0"/>
              <a:t> disapproved of the war</a:t>
            </a:r>
          </a:p>
          <a:p>
            <a:r>
              <a:rPr lang="en-US" dirty="0" smtClean="0"/>
              <a:t>January of 1973, the north and south signed a peace agreement</a:t>
            </a:r>
          </a:p>
          <a:p>
            <a:r>
              <a:rPr lang="en-US" dirty="0" smtClean="0"/>
              <a:t>Us started to pull out its troops</a:t>
            </a:r>
          </a:p>
          <a:p>
            <a:r>
              <a:rPr lang="en-US" dirty="0" smtClean="0"/>
              <a:t>March 1975:  The north launched a full scale invasion of the south.  By the end of the year, Saigon fell and was renamed ho chi minh city</a:t>
            </a:r>
          </a:p>
          <a:p>
            <a:r>
              <a:rPr lang="en-US" dirty="0" smtClean="0"/>
              <a:t>War powers act:  </a:t>
            </a:r>
            <a:r>
              <a:rPr lang="en-US" altLang="en-US" dirty="0"/>
              <a:t>Requires the President to inform Congress of any commitment of troops abroad within 48 hours and to withdraw them in 60 to 90 days unless Congress explicitly approved the troop commitment</a:t>
            </a:r>
          </a:p>
          <a:p>
            <a:endParaRPr lang="en-US" dirty="0"/>
          </a:p>
        </p:txBody>
      </p:sp>
    </p:spTree>
    <p:extLst>
      <p:ext uri="{BB962C8B-B14F-4D97-AF65-F5344CB8AC3E}">
        <p14:creationId xmlns:p14="http://schemas.microsoft.com/office/powerpoint/2010/main" val="2282594442"/>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the war</a:t>
            </a:r>
            <a:endParaRPr lang="en-US" dirty="0"/>
          </a:p>
        </p:txBody>
      </p:sp>
      <p:sp>
        <p:nvSpPr>
          <p:cNvPr id="3" name="Content Placeholder 2"/>
          <p:cNvSpPr>
            <a:spLocks noGrp="1"/>
          </p:cNvSpPr>
          <p:nvPr>
            <p:ph sz="quarter" idx="13"/>
          </p:nvPr>
        </p:nvSpPr>
        <p:spPr/>
        <p:txBody>
          <a:bodyPr/>
          <a:lstStyle/>
          <a:p>
            <a:r>
              <a:rPr lang="en-US" dirty="0" smtClean="0"/>
              <a:t>58, 129 American killed</a:t>
            </a:r>
          </a:p>
          <a:p>
            <a:r>
              <a:rPr lang="en-US" dirty="0" smtClean="0"/>
              <a:t>300,000 were wounded in action</a:t>
            </a:r>
          </a:p>
          <a:p>
            <a:r>
              <a:rPr lang="en-US" dirty="0" smtClean="0"/>
              <a:t>75,000 were disabled</a:t>
            </a:r>
          </a:p>
          <a:p>
            <a:r>
              <a:rPr lang="en-US" dirty="0" smtClean="0"/>
              <a:t>2.7 million fought in Vietnam</a:t>
            </a:r>
          </a:p>
          <a:p>
            <a:r>
              <a:rPr lang="en-US" dirty="0" smtClean="0"/>
              <a:t>The average age was 19</a:t>
            </a:r>
          </a:p>
          <a:p>
            <a:r>
              <a:rPr lang="en-US" dirty="0" smtClean="0"/>
              <a:t>Approximately 1,300 remain missing in action</a:t>
            </a:r>
            <a:endParaRPr lang="en-US" dirty="0"/>
          </a:p>
        </p:txBody>
      </p:sp>
    </p:spTree>
    <p:extLst>
      <p:ext uri="{BB962C8B-B14F-4D97-AF65-F5344CB8AC3E}">
        <p14:creationId xmlns:p14="http://schemas.microsoft.com/office/powerpoint/2010/main" val="21775272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Vietnamese cost of war</a:t>
            </a:r>
            <a:endParaRPr lang="en-US" dirty="0"/>
          </a:p>
        </p:txBody>
      </p:sp>
      <p:sp>
        <p:nvSpPr>
          <p:cNvPr id="3" name="Content Placeholder 2"/>
          <p:cNvSpPr>
            <a:spLocks noGrp="1"/>
          </p:cNvSpPr>
          <p:nvPr>
            <p:ph sz="quarter" idx="13"/>
          </p:nvPr>
        </p:nvSpPr>
        <p:spPr/>
        <p:txBody>
          <a:bodyPr/>
          <a:lstStyle/>
          <a:p>
            <a:r>
              <a:rPr lang="en-US" dirty="0" smtClean="0"/>
              <a:t>1.1 million north Vietnamese and Vietcong were killed</a:t>
            </a:r>
          </a:p>
          <a:p>
            <a:r>
              <a:rPr lang="en-US" dirty="0" smtClean="0"/>
              <a:t>Over 2 million north and south Vietnamese citizens were killed</a:t>
            </a:r>
            <a:endParaRPr lang="en-US" dirty="0"/>
          </a:p>
        </p:txBody>
      </p:sp>
    </p:spTree>
    <p:extLst>
      <p:ext uri="{BB962C8B-B14F-4D97-AF65-F5344CB8AC3E}">
        <p14:creationId xmlns:p14="http://schemas.microsoft.com/office/powerpoint/2010/main" val="24921906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192000" cy="6858000"/>
          </a:xfrm>
          <a:prstGeom prst="rect">
            <a:avLst/>
          </a:prstGeom>
        </p:spPr>
      </p:pic>
      <p:sp>
        <p:nvSpPr>
          <p:cNvPr id="2" name="Title 1"/>
          <p:cNvSpPr>
            <a:spLocks noGrp="1"/>
          </p:cNvSpPr>
          <p:nvPr>
            <p:ph type="title"/>
          </p:nvPr>
        </p:nvSpPr>
        <p:spPr/>
        <p:txBody>
          <a:bodyPr/>
          <a:lstStyle/>
          <a:p>
            <a:r>
              <a:rPr lang="en-US" dirty="0" smtClean="0"/>
              <a:t>American involvement deepens</a:t>
            </a:r>
            <a:endParaRPr lang="en-US" dirty="0"/>
          </a:p>
        </p:txBody>
      </p:sp>
      <p:sp>
        <p:nvSpPr>
          <p:cNvPr id="3" name="Content Placeholder 2"/>
          <p:cNvSpPr>
            <a:spLocks noGrp="1"/>
          </p:cNvSpPr>
          <p:nvPr>
            <p:ph sz="quarter" idx="13"/>
          </p:nvPr>
        </p:nvSpPr>
        <p:spPr/>
        <p:txBody>
          <a:bodyPr/>
          <a:lstStyle/>
          <a:p>
            <a:r>
              <a:rPr lang="en-US" dirty="0" smtClean="0">
                <a:solidFill>
                  <a:srgbClr val="FFFF00"/>
                </a:solidFill>
              </a:rPr>
              <a:t>After diem refused elections, ho began an armed struggle to reunify the nation.  Organized a guerilla army in the south, became known as the Vietcong.</a:t>
            </a:r>
          </a:p>
          <a:p>
            <a:r>
              <a:rPr lang="en-US" dirty="0" smtClean="0">
                <a:solidFill>
                  <a:srgbClr val="FFFF00"/>
                </a:solidFill>
              </a:rPr>
              <a:t>Diem looked to the us for more support and aid to keep the south from collapsing to communism  </a:t>
            </a:r>
            <a:endParaRPr lang="en-US" dirty="0">
              <a:solidFill>
                <a:srgbClr val="FFFF00"/>
              </a:solidFill>
            </a:endParaRPr>
          </a:p>
        </p:txBody>
      </p:sp>
    </p:spTree>
    <p:extLst>
      <p:ext uri="{BB962C8B-B14F-4D97-AF65-F5344CB8AC3E}">
        <p14:creationId xmlns:p14="http://schemas.microsoft.com/office/powerpoint/2010/main" val="30469293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Kennedy takes over</a:t>
            </a:r>
            <a:endParaRPr lang="en-US" dirty="0"/>
          </a:p>
        </p:txBody>
      </p:sp>
      <p:sp>
        <p:nvSpPr>
          <p:cNvPr id="3" name="Content Placeholder 2"/>
          <p:cNvSpPr>
            <a:spLocks noGrp="1"/>
          </p:cNvSpPr>
          <p:nvPr>
            <p:ph sz="quarter" idx="13"/>
          </p:nvPr>
        </p:nvSpPr>
        <p:spPr/>
        <p:txBody>
          <a:bodyPr/>
          <a:lstStyle/>
          <a:p>
            <a:r>
              <a:rPr lang="en-US" dirty="0" smtClean="0"/>
              <a:t>From 1961 to 63, the number of American military personnel in south Vietnam jumped from about 2,000 to around 15,000</a:t>
            </a:r>
          </a:p>
          <a:p>
            <a:r>
              <a:rPr lang="en-US" dirty="0" smtClean="0"/>
              <a:t>Strategic hamlets:  special fortified villages protected by machine guns, bunkers, trenches, and barbed wire</a:t>
            </a:r>
          </a:p>
          <a:p>
            <a:r>
              <a:rPr lang="en-US" dirty="0" smtClean="0"/>
              <a:t>Peasants were uprooted and this program was extremely unpopular</a:t>
            </a:r>
            <a:endParaRPr lang="en-US" dirty="0"/>
          </a:p>
        </p:txBody>
      </p:sp>
      <p:pic>
        <p:nvPicPr>
          <p:cNvPr id="4" name="Picture 3"/>
          <p:cNvPicPr>
            <a:picLocks noChangeAspect="1"/>
          </p:cNvPicPr>
          <p:nvPr/>
        </p:nvPicPr>
        <p:blipFill>
          <a:blip r:embed="rId2"/>
          <a:stretch>
            <a:fillRect/>
          </a:stretch>
        </p:blipFill>
        <p:spPr>
          <a:xfrm>
            <a:off x="1523290" y="4692795"/>
            <a:ext cx="9144793" cy="2165205"/>
          </a:xfrm>
          <a:prstGeom prst="rect">
            <a:avLst/>
          </a:prstGeom>
        </p:spPr>
      </p:pic>
    </p:spTree>
    <p:extLst>
      <p:ext uri="{BB962C8B-B14F-4D97-AF65-F5344CB8AC3E}">
        <p14:creationId xmlns:p14="http://schemas.microsoft.com/office/powerpoint/2010/main" val="8465403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Diem is assassinated</a:t>
            </a:r>
            <a:endParaRPr lang="en-US" dirty="0"/>
          </a:p>
        </p:txBody>
      </p:sp>
      <p:sp>
        <p:nvSpPr>
          <p:cNvPr id="3" name="Content Placeholder 2"/>
          <p:cNvSpPr>
            <a:spLocks noGrp="1"/>
          </p:cNvSpPr>
          <p:nvPr>
            <p:ph sz="quarter" idx="13"/>
          </p:nvPr>
        </p:nvSpPr>
        <p:spPr/>
        <p:txBody>
          <a:bodyPr/>
          <a:lstStyle/>
          <a:p>
            <a:r>
              <a:rPr lang="en-US" dirty="0" smtClean="0"/>
              <a:t>Military coup seized power in south Vietnam on November 1</a:t>
            </a:r>
            <a:r>
              <a:rPr lang="en-US" baseline="30000" dirty="0" smtClean="0"/>
              <a:t>st</a:t>
            </a:r>
            <a:r>
              <a:rPr lang="en-US" dirty="0" smtClean="0"/>
              <a:t>, 1963</a:t>
            </a:r>
          </a:p>
          <a:p>
            <a:r>
              <a:rPr lang="en-US" dirty="0" smtClean="0"/>
              <a:t>Diem is assassinated</a:t>
            </a:r>
          </a:p>
          <a:p>
            <a:r>
              <a:rPr lang="en-US" dirty="0" smtClean="0"/>
              <a:t>South Vietnam becomes even more unstable</a:t>
            </a:r>
            <a:endParaRPr lang="en-US" dirty="0"/>
          </a:p>
        </p:txBody>
      </p:sp>
      <p:pic>
        <p:nvPicPr>
          <p:cNvPr id="4" name="Picture 3"/>
          <p:cNvPicPr>
            <a:picLocks noChangeAspect="1"/>
          </p:cNvPicPr>
          <p:nvPr/>
        </p:nvPicPr>
        <p:blipFill>
          <a:blip r:embed="rId2"/>
          <a:stretch>
            <a:fillRect/>
          </a:stretch>
        </p:blipFill>
        <p:spPr>
          <a:xfrm>
            <a:off x="0" y="3779520"/>
            <a:ext cx="12191999" cy="3078480"/>
          </a:xfrm>
          <a:prstGeom prst="rect">
            <a:avLst/>
          </a:prstGeom>
        </p:spPr>
      </p:pic>
    </p:spTree>
    <p:extLst>
      <p:ext uri="{BB962C8B-B14F-4D97-AF65-F5344CB8AC3E}">
        <p14:creationId xmlns:p14="http://schemas.microsoft.com/office/powerpoint/2010/main" val="1366091410"/>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Gulf of Tonkin </a:t>
            </a:r>
            <a:endParaRPr lang="en-US" dirty="0"/>
          </a:p>
        </p:txBody>
      </p:sp>
      <p:sp>
        <p:nvSpPr>
          <p:cNvPr id="3" name="Content Placeholder 2"/>
          <p:cNvSpPr>
            <a:spLocks noGrp="1"/>
          </p:cNvSpPr>
          <p:nvPr>
            <p:ph sz="quarter" idx="13"/>
          </p:nvPr>
        </p:nvSpPr>
        <p:spPr/>
        <p:txBody>
          <a:bodyPr/>
          <a:lstStyle/>
          <a:p>
            <a:r>
              <a:rPr lang="en-US" dirty="0" smtClean="0"/>
              <a:t>August 2</a:t>
            </a:r>
            <a:r>
              <a:rPr lang="en-US" baseline="30000" dirty="0" smtClean="0"/>
              <a:t>nd</a:t>
            </a:r>
            <a:r>
              <a:rPr lang="en-US" dirty="0" smtClean="0"/>
              <a:t>, 1964:  President </a:t>
            </a:r>
            <a:r>
              <a:rPr lang="en-US" dirty="0" err="1" smtClean="0"/>
              <a:t>johnson</a:t>
            </a:r>
            <a:r>
              <a:rPr lang="en-US" dirty="0" smtClean="0"/>
              <a:t> announced that north Vietnamese torpedo boats had fired on two American destroyers in the gulf of </a:t>
            </a:r>
            <a:r>
              <a:rPr lang="en-US" dirty="0" err="1" smtClean="0"/>
              <a:t>tonkin</a:t>
            </a:r>
            <a:endParaRPr lang="en-US" dirty="0"/>
          </a:p>
          <a:p>
            <a:r>
              <a:rPr lang="en-US" dirty="0" smtClean="0"/>
              <a:t>Ordered American aircraft to attack north Vietnamese ships and naval facilities</a:t>
            </a:r>
          </a:p>
          <a:p>
            <a:r>
              <a:rPr lang="en-US" dirty="0" smtClean="0"/>
              <a:t>Johnson didn’t reveal that American warships had been helping the south Vietnamese conducting electronic spying and commando raids against north </a:t>
            </a:r>
            <a:r>
              <a:rPr lang="en-US" dirty="0" err="1" smtClean="0"/>
              <a:t>vietnam</a:t>
            </a:r>
            <a:endParaRPr lang="en-US" dirty="0"/>
          </a:p>
        </p:txBody>
      </p:sp>
    </p:spTree>
    <p:extLst>
      <p:ext uri="{BB962C8B-B14F-4D97-AF65-F5344CB8AC3E}">
        <p14:creationId xmlns:p14="http://schemas.microsoft.com/office/powerpoint/2010/main" val="1065158241"/>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a:p>
        </p:txBody>
      </p:sp>
      <p:pic>
        <p:nvPicPr>
          <p:cNvPr id="4" name="Picture 3"/>
          <p:cNvPicPr>
            <a:picLocks noChangeAspect="1"/>
          </p:cNvPicPr>
          <p:nvPr/>
        </p:nvPicPr>
        <p:blipFill>
          <a:blip r:embed="rId2"/>
          <a:stretch>
            <a:fillRect/>
          </a:stretch>
        </p:blipFill>
        <p:spPr>
          <a:xfrm>
            <a:off x="1523603" y="39330"/>
            <a:ext cx="9144793" cy="6779340"/>
          </a:xfrm>
          <a:prstGeom prst="rect">
            <a:avLst/>
          </a:prstGeom>
        </p:spPr>
      </p:pic>
    </p:spTree>
    <p:extLst>
      <p:ext uri="{BB962C8B-B14F-4D97-AF65-F5344CB8AC3E}">
        <p14:creationId xmlns:p14="http://schemas.microsoft.com/office/powerpoint/2010/main" val="177444701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Gulf of </a:t>
            </a:r>
            <a:r>
              <a:rPr lang="en-US" dirty="0" err="1" smtClean="0"/>
              <a:t>tonkin</a:t>
            </a:r>
            <a:r>
              <a:rPr lang="en-US" dirty="0" smtClean="0"/>
              <a:t> resolution</a:t>
            </a:r>
            <a:endParaRPr lang="en-US" dirty="0"/>
          </a:p>
        </p:txBody>
      </p:sp>
      <p:sp>
        <p:nvSpPr>
          <p:cNvPr id="3" name="Content Placeholder 2"/>
          <p:cNvSpPr>
            <a:spLocks noGrp="1"/>
          </p:cNvSpPr>
          <p:nvPr>
            <p:ph sz="quarter" idx="13"/>
          </p:nvPr>
        </p:nvSpPr>
        <p:spPr/>
        <p:txBody>
          <a:bodyPr/>
          <a:lstStyle/>
          <a:p>
            <a:r>
              <a:rPr lang="en-US" dirty="0" smtClean="0"/>
              <a:t>Gives </a:t>
            </a:r>
            <a:r>
              <a:rPr lang="en-US" dirty="0" err="1" smtClean="0"/>
              <a:t>lbj</a:t>
            </a:r>
            <a:r>
              <a:rPr lang="en-US" dirty="0" smtClean="0"/>
              <a:t> a “blank Check” for the war in Vietnam</a:t>
            </a:r>
          </a:p>
          <a:p>
            <a:r>
              <a:rPr lang="en-US" dirty="0" smtClean="0"/>
              <a:t>Authorized the president to “take all necessary measures to repel any armed attack against the forces of the united states and to prevent further aggression”</a:t>
            </a:r>
          </a:p>
          <a:p>
            <a:r>
              <a:rPr lang="en-US" dirty="0" smtClean="0"/>
              <a:t>Congress had in effect handed over its war powers to the president</a:t>
            </a:r>
            <a:endParaRPr lang="en-US" dirty="0"/>
          </a:p>
        </p:txBody>
      </p:sp>
      <p:pic>
        <p:nvPicPr>
          <p:cNvPr id="4" name="Picture 3"/>
          <p:cNvPicPr>
            <a:picLocks noChangeAspect="1"/>
          </p:cNvPicPr>
          <p:nvPr/>
        </p:nvPicPr>
        <p:blipFill>
          <a:blip r:embed="rId2"/>
          <a:stretch>
            <a:fillRect/>
          </a:stretch>
        </p:blipFill>
        <p:spPr>
          <a:xfrm>
            <a:off x="4292435" y="4677580"/>
            <a:ext cx="3810330" cy="1932599"/>
          </a:xfrm>
          <a:prstGeom prst="rect">
            <a:avLst/>
          </a:prstGeom>
        </p:spPr>
      </p:pic>
    </p:spTree>
    <p:extLst>
      <p:ext uri="{BB962C8B-B14F-4D97-AF65-F5344CB8AC3E}">
        <p14:creationId xmlns:p14="http://schemas.microsoft.com/office/powerpoint/2010/main" val="3397506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 rolling thunder</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Between 1965 and 67, us dropped more tonnage of bombs on Vietnam than the allies dropped on Europe in all of </a:t>
            </a:r>
            <a:r>
              <a:rPr lang="en-US" dirty="0" err="1" smtClean="0"/>
              <a:t>wwii</a:t>
            </a:r>
            <a:endParaRPr lang="en-US" dirty="0" smtClean="0"/>
          </a:p>
          <a:p>
            <a:r>
              <a:rPr lang="en-US" dirty="0" smtClean="0"/>
              <a:t>Johnson authorized airstrikes on north Vietnam and his approval rating went up</a:t>
            </a:r>
          </a:p>
          <a:p>
            <a:r>
              <a:rPr lang="en-US" dirty="0" smtClean="0"/>
              <a:t>Operation rolling thunder:  1965---sustained bombing campaign</a:t>
            </a:r>
          </a:p>
          <a:p>
            <a:r>
              <a:rPr lang="en-US" dirty="0" smtClean="0"/>
              <a:t>March of 65:  Johnson ordered the first combat troops into Vietnam</a:t>
            </a:r>
          </a:p>
          <a:p>
            <a:r>
              <a:rPr lang="en-US" dirty="0" smtClean="0"/>
              <a:t>First official battle occurs at </a:t>
            </a:r>
            <a:r>
              <a:rPr lang="en-US" dirty="0" err="1" smtClean="0"/>
              <a:t>ia</a:t>
            </a:r>
            <a:r>
              <a:rPr lang="en-US" dirty="0" smtClean="0"/>
              <a:t> </a:t>
            </a:r>
            <a:r>
              <a:rPr lang="en-US" dirty="0" err="1" smtClean="0"/>
              <a:t>drang</a:t>
            </a:r>
            <a:r>
              <a:rPr lang="en-US" dirty="0" smtClean="0"/>
              <a:t> river valley</a:t>
            </a:r>
          </a:p>
          <a:p>
            <a:r>
              <a:rPr lang="en-US" dirty="0">
                <a:hlinkClick r:id="rId2"/>
              </a:rPr>
              <a:t>https://</a:t>
            </a:r>
            <a:r>
              <a:rPr lang="en-US" dirty="0" smtClean="0">
                <a:hlinkClick r:id="rId2"/>
              </a:rPr>
              <a:t>www.youtube.com/watch?v=fuaSi-H0oGY</a:t>
            </a:r>
            <a:endParaRPr lang="en-US" dirty="0" smtClean="0"/>
          </a:p>
          <a:p>
            <a:endParaRPr lang="en-US" dirty="0"/>
          </a:p>
        </p:txBody>
      </p:sp>
    </p:spTree>
    <p:extLst>
      <p:ext uri="{BB962C8B-B14F-4D97-AF65-F5344CB8AC3E}">
        <p14:creationId xmlns:p14="http://schemas.microsoft.com/office/powerpoint/2010/main" val="4781025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385</TotalTime>
  <Words>1034</Words>
  <Application>Microsoft Office PowerPoint</Application>
  <PresentationFormat>Widescreen</PresentationFormat>
  <Paragraphs>103</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Tunga</vt:lpstr>
      <vt:lpstr>Tw Cen MT</vt:lpstr>
      <vt:lpstr>Wingdings</vt:lpstr>
      <vt:lpstr>Droplet</vt:lpstr>
      <vt:lpstr>The Vietnam War</vt:lpstr>
      <vt:lpstr>Review….</vt:lpstr>
      <vt:lpstr>American involvement deepens</vt:lpstr>
      <vt:lpstr>Kennedy takes over</vt:lpstr>
      <vt:lpstr>Diem is assassinated</vt:lpstr>
      <vt:lpstr>Gulf of Tonkin </vt:lpstr>
      <vt:lpstr>PowerPoint Presentation</vt:lpstr>
      <vt:lpstr>Gulf of tonkin resolution</vt:lpstr>
      <vt:lpstr>Operation rolling thunder</vt:lpstr>
      <vt:lpstr>PowerPoint Presentation</vt:lpstr>
      <vt:lpstr>napalm</vt:lpstr>
      <vt:lpstr>Agent orange</vt:lpstr>
      <vt:lpstr>PowerPoint Presentation</vt:lpstr>
      <vt:lpstr>PowerPoint Presentation</vt:lpstr>
      <vt:lpstr>PowerPoint Presentation</vt:lpstr>
      <vt:lpstr>General William Westmoreland</vt:lpstr>
      <vt:lpstr>PowerPoint Presentation</vt:lpstr>
      <vt:lpstr>Antiwar movement</vt:lpstr>
      <vt:lpstr>Students for a Democratic Society (SDS)</vt:lpstr>
      <vt:lpstr>PowerPoint Presentation</vt:lpstr>
      <vt:lpstr>The Tet Offensive</vt:lpstr>
      <vt:lpstr>The War Winds Down  </vt:lpstr>
      <vt:lpstr>Kent State </vt:lpstr>
      <vt:lpstr>Pentagon papers</vt:lpstr>
      <vt:lpstr>The us pulls out of vietnam</vt:lpstr>
      <vt:lpstr>Cost of the war</vt:lpstr>
      <vt:lpstr>Vietnamese cost of war</vt:lpstr>
    </vt:vector>
  </TitlesOfParts>
  <Company>Wcasd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Vietnam War</dc:title>
  <dc:creator>Owens, Dean Travis</dc:creator>
  <cp:lastModifiedBy>Owens, Dean Travis</cp:lastModifiedBy>
  <cp:revision>21</cp:revision>
  <dcterms:created xsi:type="dcterms:W3CDTF">2015-05-14T11:36:00Z</dcterms:created>
  <dcterms:modified xsi:type="dcterms:W3CDTF">2015-05-18T10:48:08Z</dcterms:modified>
</cp:coreProperties>
</file>